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1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2,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environmental Science?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27,2014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2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Population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5034915" cy="357984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H</a:t>
            </a:r>
            <a:r>
              <a:rPr lang="en-US" dirty="0" smtClean="0"/>
              <a:t>uman </a:t>
            </a:r>
            <a:r>
              <a:rPr lang="en-US" dirty="0"/>
              <a:t>population surpassed 6 billion in </a:t>
            </a:r>
            <a:r>
              <a:rPr lang="en-US" dirty="0" smtClean="0"/>
              <a:t>1999</a:t>
            </a:r>
          </a:p>
          <a:p>
            <a:pPr lvl="0"/>
            <a:r>
              <a:rPr lang="en-US" sz="3200" dirty="0" smtClean="0"/>
              <a:t>Currently at 7 billion</a:t>
            </a:r>
            <a:endParaRPr lang="en-US" sz="1400" dirty="0"/>
          </a:p>
          <a:p>
            <a:pPr lvl="1"/>
            <a:r>
              <a:rPr lang="en-US" sz="2000" dirty="0"/>
              <a:t>placing unsustainable stresses on the environment</a:t>
            </a:r>
            <a:endParaRPr lang="en-US" sz="1800" dirty="0"/>
          </a:p>
          <a:p>
            <a:pPr lvl="1"/>
            <a:r>
              <a:rPr lang="en-US" sz="2000" dirty="0"/>
              <a:t>consuming more food and water</a:t>
            </a:r>
            <a:endParaRPr lang="en-US" sz="1800" dirty="0"/>
          </a:p>
          <a:p>
            <a:pPr lvl="1"/>
            <a:r>
              <a:rPr lang="en-US" sz="2000" dirty="0"/>
              <a:t>using more energy and raw materials</a:t>
            </a:r>
            <a:endParaRPr lang="en-US" sz="1800" dirty="0"/>
          </a:p>
          <a:p>
            <a:pPr lvl="1"/>
            <a:r>
              <a:rPr lang="en-US" sz="2000" dirty="0"/>
              <a:t>producing more waste and pollution</a:t>
            </a:r>
            <a:endParaRPr lang="en-US" sz="1800" dirty="0"/>
          </a:p>
          <a:p>
            <a:pPr lvl="1"/>
            <a:r>
              <a:rPr lang="en-US" sz="2000" dirty="0"/>
              <a:t>World Bank estimates that 1.3 billion people live in poverty</a:t>
            </a:r>
            <a:endParaRPr lang="en-US" sz="1800" dirty="0"/>
          </a:p>
          <a:p>
            <a:pPr lvl="1"/>
            <a:r>
              <a:rPr lang="en-US" sz="2000" dirty="0"/>
              <a:t>unable to meet their basic needs for food, shelter, clothing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125" y="1422400"/>
            <a:ext cx="3195462" cy="253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4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Challenges and complexity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/>
              <a:t>issues </a:t>
            </a:r>
            <a:r>
              <a:rPr lang="en-US" sz="2400" dirty="0"/>
              <a:t>may seem simple</a:t>
            </a:r>
            <a:endParaRPr lang="en-US" sz="2000" dirty="0"/>
          </a:p>
          <a:p>
            <a:pPr lvl="1"/>
            <a:r>
              <a:rPr lang="en-US" sz="2400" dirty="0"/>
              <a:t>why don’t we just stop over-consumption, population growth and pollution?</a:t>
            </a:r>
            <a:endParaRPr lang="en-US" sz="2000" dirty="0"/>
          </a:p>
          <a:p>
            <a:pPr lvl="0"/>
            <a:r>
              <a:rPr lang="en-US" sz="2400" dirty="0"/>
              <a:t>Solutions are challenging &amp; complex because of</a:t>
            </a:r>
            <a:endParaRPr lang="en-US" sz="2000" dirty="0"/>
          </a:p>
          <a:p>
            <a:pPr lvl="1"/>
            <a:r>
              <a:rPr lang="en-US" sz="2400" dirty="0"/>
              <a:t>multifaceted interactions between ecological, social, cultural and economic factors</a:t>
            </a:r>
            <a:endParaRPr lang="en-US" sz="2000" dirty="0"/>
          </a:p>
          <a:p>
            <a:pPr lvl="1"/>
            <a:r>
              <a:rPr lang="en-US" sz="2400" dirty="0"/>
              <a:t>inadequate scientific understanding of how</a:t>
            </a:r>
            <a:endParaRPr lang="en-US" sz="2000" dirty="0"/>
          </a:p>
          <a:p>
            <a:pPr lvl="1"/>
            <a:r>
              <a:rPr lang="en-US" sz="2400" dirty="0"/>
              <a:t>the dynamic environment works</a:t>
            </a:r>
            <a:endParaRPr lang="en-US" sz="2000" dirty="0"/>
          </a:p>
          <a:p>
            <a:pPr lvl="1"/>
            <a:r>
              <a:rPr lang="en-US" sz="2400" dirty="0"/>
              <a:t>how different human choices affect the environment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518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Fisheries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645" b="14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602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79"/>
          <a:stretch/>
        </p:blipFill>
        <p:spPr>
          <a:xfrm>
            <a:off x="822960" y="1100628"/>
            <a:ext cx="7520940" cy="3884122"/>
          </a:xfrm>
        </p:spPr>
      </p:pic>
    </p:spTree>
    <p:extLst>
      <p:ext uri="{BB962C8B-B14F-4D97-AF65-F5344CB8AC3E}">
        <p14:creationId xmlns:p14="http://schemas.microsoft.com/office/powerpoint/2010/main" val="55071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0543" r="-60543"/>
          <a:stretch>
            <a:fillRect/>
          </a:stretch>
        </p:blipFill>
        <p:spPr>
          <a:xfrm>
            <a:off x="-2717800" y="0"/>
            <a:ext cx="14409406" cy="6858000"/>
          </a:xfrm>
        </p:spPr>
      </p:pic>
    </p:spTree>
    <p:extLst>
      <p:ext uri="{BB962C8B-B14F-4D97-AF65-F5344CB8AC3E}">
        <p14:creationId xmlns:p14="http://schemas.microsoft.com/office/powerpoint/2010/main" val="406454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8729" r="-28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278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Production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" t="22854" r="8" b="2780"/>
          <a:stretch/>
        </p:blipFill>
        <p:spPr>
          <a:xfrm>
            <a:off x="822325" y="1100138"/>
            <a:ext cx="7521575" cy="3579812"/>
          </a:xfrm>
        </p:spPr>
      </p:pic>
    </p:spTree>
    <p:extLst>
      <p:ext uri="{BB962C8B-B14F-4D97-AF65-F5344CB8AC3E}">
        <p14:creationId xmlns:p14="http://schemas.microsoft.com/office/powerpoint/2010/main" val="162229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environmental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4606290" cy="357984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dirty="0" smtClean="0"/>
              <a:t>Definition:</a:t>
            </a:r>
            <a:endParaRPr lang="en-US" sz="3600" dirty="0"/>
          </a:p>
          <a:p>
            <a:pPr lvl="0"/>
            <a:r>
              <a:rPr lang="en-US" sz="3600" dirty="0"/>
              <a:t>"the interdisciplinary study of humanity’s relationship with other organisms and the non-living physical environment"</a:t>
            </a:r>
          </a:p>
          <a:p>
            <a:endParaRPr lang="en-US" sz="3600" dirty="0"/>
          </a:p>
        </p:txBody>
      </p:sp>
      <p:pic>
        <p:nvPicPr>
          <p:cNvPr id="4" name="Picture 3" descr="200235995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1376247"/>
            <a:ext cx="3121256" cy="31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4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environmental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/>
              <a:t>interdisciplinary because it</a:t>
            </a:r>
          </a:p>
          <a:p>
            <a:pPr lvl="2"/>
            <a:r>
              <a:rPr lang="en-US" sz="2800" dirty="0"/>
              <a:t>uses &amp; combines info from many disciplines</a:t>
            </a:r>
          </a:p>
          <a:p>
            <a:pPr lvl="2"/>
            <a:r>
              <a:rPr lang="en-US" sz="2800" dirty="0"/>
              <a:t>natural sciences: biology (ecology), geology, chemistry, physics</a:t>
            </a:r>
          </a:p>
          <a:p>
            <a:pPr lvl="2"/>
            <a:r>
              <a:rPr lang="en-US" sz="2800" dirty="0"/>
              <a:t>applied sciences: geography, agriculture, engineering</a:t>
            </a:r>
          </a:p>
          <a:p>
            <a:pPr lvl="2"/>
            <a:r>
              <a:rPr lang="en-US" sz="2800" dirty="0"/>
              <a:t>social sciences: economics, cultural anthropology, policy, politics, ethics, sociology</a:t>
            </a:r>
          </a:p>
          <a:p>
            <a:endParaRPr lang="en-US" sz="2800" dirty="0"/>
          </a:p>
        </p:txBody>
      </p:sp>
      <p:pic>
        <p:nvPicPr>
          <p:cNvPr id="4" name="Picture 3" descr="CC00054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9" y="4918602"/>
            <a:ext cx="1356902" cy="1955770"/>
          </a:xfrm>
          <a:prstGeom prst="rect">
            <a:avLst/>
          </a:prstGeom>
        </p:spPr>
      </p:pic>
      <p:pic>
        <p:nvPicPr>
          <p:cNvPr id="5" name="Picture 4" descr="AA02819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3" y="211628"/>
            <a:ext cx="1083469" cy="1778000"/>
          </a:xfrm>
          <a:prstGeom prst="rect">
            <a:avLst/>
          </a:prstGeom>
        </p:spPr>
      </p:pic>
      <p:pic>
        <p:nvPicPr>
          <p:cNvPr id="6" name="Picture 5" descr="AA02635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78" y="4838187"/>
            <a:ext cx="1931972" cy="2026987"/>
          </a:xfrm>
          <a:prstGeom prst="rect">
            <a:avLst/>
          </a:prstGeom>
        </p:spPr>
      </p:pic>
      <p:pic>
        <p:nvPicPr>
          <p:cNvPr id="7" name="Picture 6" descr="bu00474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36" y="5170908"/>
            <a:ext cx="3121256" cy="14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2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environmental Science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we need to differentiate between</a:t>
            </a:r>
            <a:endParaRPr lang="en-US" sz="2400" dirty="0"/>
          </a:p>
          <a:p>
            <a:pPr lvl="0"/>
            <a:r>
              <a:rPr lang="en-US" sz="2800" dirty="0"/>
              <a:t>environmental science</a:t>
            </a:r>
            <a:endParaRPr lang="en-US" sz="2400" dirty="0"/>
          </a:p>
          <a:p>
            <a:pPr lvl="2"/>
            <a:r>
              <a:rPr lang="en-US" sz="2800" dirty="0"/>
              <a:t>"science" aspect is emphasized</a:t>
            </a:r>
            <a:endParaRPr lang="en-US" sz="2400" dirty="0"/>
          </a:p>
          <a:p>
            <a:pPr lvl="0"/>
            <a:r>
              <a:rPr lang="en-US" sz="2800" dirty="0"/>
              <a:t>environmental studies</a:t>
            </a:r>
            <a:endParaRPr lang="en-US" sz="2400" dirty="0"/>
          </a:p>
          <a:p>
            <a:pPr lvl="2"/>
            <a:r>
              <a:rPr lang="en-US" sz="2800" dirty="0"/>
              <a:t>"studying", becoming aware of current environmental issues, environmental ethics, environmentalism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827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environmental Science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7924165" cy="3868247"/>
          </a:xfrm>
        </p:spPr>
        <p:txBody>
          <a:bodyPr>
            <a:noAutofit/>
          </a:bodyPr>
          <a:lstStyle/>
          <a:p>
            <a:pPr marL="0" lvl="0" indent="0"/>
            <a:r>
              <a:rPr lang="en-US" sz="2000" dirty="0"/>
              <a:t>Human domination of earth's </a:t>
            </a:r>
            <a:r>
              <a:rPr lang="en-US" sz="2000" dirty="0" smtClean="0"/>
              <a:t>ecosystems”</a:t>
            </a:r>
            <a:r>
              <a:rPr lang="en-US" sz="2000" dirty="0"/>
              <a:t> </a:t>
            </a:r>
            <a:endParaRPr lang="en-US" sz="2000" dirty="0" smtClean="0"/>
          </a:p>
          <a:p>
            <a:pPr lvl="0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land surface has been transformed by human action</a:t>
            </a:r>
          </a:p>
          <a:p>
            <a:pPr lvl="0">
              <a:buFont typeface="Arial"/>
              <a:buChar char="•"/>
            </a:pPr>
            <a:r>
              <a:rPr lang="en-US" sz="2000" dirty="0"/>
              <a:t>atmospheric CO</a:t>
            </a:r>
            <a:r>
              <a:rPr lang="en-US" sz="2000" baseline="-25000" dirty="0"/>
              <a:t>2</a:t>
            </a:r>
            <a:r>
              <a:rPr lang="en-US" sz="2000" dirty="0"/>
              <a:t> concentration has increased by ~30% since the beginning of the Industrial Revolution</a:t>
            </a:r>
          </a:p>
          <a:p>
            <a:pPr lvl="0">
              <a:buFont typeface="Arial"/>
              <a:buChar char="•"/>
            </a:pPr>
            <a:r>
              <a:rPr lang="en-US" sz="2000" dirty="0"/>
              <a:t>more atmospheric nitrogen is fixed by humanity than all natural terrestrial sources combined</a:t>
            </a:r>
          </a:p>
          <a:p>
            <a:pPr lvl="0">
              <a:buFont typeface="Arial"/>
              <a:buChar char="•"/>
            </a:pPr>
            <a:r>
              <a:rPr lang="en-US" sz="2000" dirty="0" smtClean="0"/>
              <a:t>accessible </a:t>
            </a:r>
            <a:r>
              <a:rPr lang="en-US" sz="2000" dirty="0"/>
              <a:t>freshwater is put to use by humanity</a:t>
            </a:r>
          </a:p>
          <a:p>
            <a:pPr lvl="0">
              <a:buFont typeface="Arial"/>
              <a:buChar char="•"/>
            </a:pPr>
            <a:r>
              <a:rPr lang="en-US" sz="2000" dirty="0"/>
              <a:t>1/4 of bird species that ever lived on earth have been driven to extinction</a:t>
            </a:r>
          </a:p>
          <a:p>
            <a:pPr lvl="0">
              <a:buFont typeface="Arial"/>
              <a:buChar char="•"/>
            </a:pPr>
            <a:r>
              <a:rPr lang="en-US" sz="2000" dirty="0"/>
              <a:t>2/3 of major marine fisheries are fully exploited, overexploited or depleted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961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600" dirty="0"/>
              <a:t>Sustainability</a:t>
            </a:r>
          </a:p>
          <a:p>
            <a:pPr lvl="0" algn="ctr"/>
            <a:r>
              <a:rPr lang="en-US" sz="3600" dirty="0"/>
              <a:t>Human population issues</a:t>
            </a:r>
          </a:p>
          <a:p>
            <a:pPr lvl="0" algn="ctr"/>
            <a:r>
              <a:rPr lang="en-US" sz="3600" dirty="0"/>
              <a:t>Challenges and complexity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432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Quickwrite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the right margin, write about what sustainability (the ability to sustain) might mean.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193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38760"/>
            <a:ext cx="7520940" cy="548640"/>
          </a:xfrm>
        </p:spPr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0" y="770428"/>
            <a:ext cx="5428030" cy="357984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400" dirty="0" smtClean="0"/>
              <a:t>"</a:t>
            </a:r>
            <a:r>
              <a:rPr lang="en-US" sz="2400" dirty="0"/>
              <a:t>the ability of the environment to function indefinitely without going into a decline from the stresses imposed by human society on natural systems that maintain life"</a:t>
            </a:r>
            <a:endParaRPr lang="en-US" sz="2000" dirty="0"/>
          </a:p>
          <a:p>
            <a:pPr lvl="2"/>
            <a:r>
              <a:rPr lang="en-US" sz="2400" dirty="0"/>
              <a:t>enables humanity’s present needs to be met without endangering the welfare of future generations</a:t>
            </a:r>
            <a:endParaRPr lang="en-US" sz="2000" dirty="0"/>
          </a:p>
          <a:p>
            <a:pPr lvl="2"/>
            <a:r>
              <a:rPr lang="en-US" sz="2400" dirty="0"/>
              <a:t>applies at many levels</a:t>
            </a:r>
            <a:endParaRPr lang="en-US" sz="2000" dirty="0"/>
          </a:p>
          <a:p>
            <a:pPr lvl="3"/>
            <a:r>
              <a:rPr lang="en-US" sz="2400" dirty="0"/>
              <a:t>i</a:t>
            </a:r>
            <a:r>
              <a:rPr lang="en-US" sz="2400" dirty="0" smtClean="0"/>
              <a:t>ndividual</a:t>
            </a:r>
            <a:r>
              <a:rPr lang="en-US" sz="2400" dirty="0"/>
              <a:t>, community, regional, national, global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490" y="1100628"/>
            <a:ext cx="3591510" cy="35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1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most experts believe environmental sustainability is </a:t>
            </a:r>
            <a:r>
              <a:rPr lang="en-US" sz="2000" dirty="0">
                <a:solidFill>
                  <a:srgbClr val="FF0000"/>
                </a:solidFill>
              </a:rPr>
              <a:t>not </a:t>
            </a:r>
            <a:r>
              <a:rPr lang="en-US" sz="2000" dirty="0"/>
              <a:t>currently being achieved because</a:t>
            </a:r>
            <a:endParaRPr lang="en-US" sz="1800" dirty="0"/>
          </a:p>
          <a:p>
            <a:pPr lvl="2"/>
            <a:r>
              <a:rPr lang="en-US" sz="2000" dirty="0"/>
              <a:t>non-renewable resources (such as fossil fuels) are being used as if supplies were unlimited</a:t>
            </a:r>
            <a:endParaRPr lang="en-US" sz="1800" dirty="0"/>
          </a:p>
          <a:p>
            <a:pPr lvl="2"/>
            <a:r>
              <a:rPr lang="en-US" sz="2000" dirty="0"/>
              <a:t>renewable resources (such as fresh water) are being used faster than they can be replenished naturally</a:t>
            </a:r>
            <a:endParaRPr lang="en-US" sz="1800" dirty="0"/>
          </a:p>
          <a:p>
            <a:pPr lvl="2"/>
            <a:r>
              <a:rPr lang="en-US" sz="2000" dirty="0"/>
              <a:t>pollutants &amp; toxins are being released into the environment as if environment’s capacity to absorb them was unlimited</a:t>
            </a:r>
            <a:endParaRPr lang="en-US" sz="1800" dirty="0"/>
          </a:p>
          <a:p>
            <a:pPr lvl="2"/>
            <a:r>
              <a:rPr lang="en-US" sz="2000" dirty="0"/>
              <a:t>human numbers continue to grow despite earth’s finite ability to support us</a:t>
            </a: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43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4482</TotalTime>
  <Words>411</Words>
  <Application>Microsoft Macintosh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What is environmental Science?</vt:lpstr>
      <vt:lpstr>What is environmental Science?</vt:lpstr>
      <vt:lpstr>What is environmental Science?</vt:lpstr>
      <vt:lpstr>What environmental Science Is Not</vt:lpstr>
      <vt:lpstr>Why is environmental Science Important?</vt:lpstr>
      <vt:lpstr>PowerPoint Presentation</vt:lpstr>
      <vt:lpstr>Quickwrite:</vt:lpstr>
      <vt:lpstr>Sustainability</vt:lpstr>
      <vt:lpstr>Sustainability</vt:lpstr>
      <vt:lpstr>Human Population issues</vt:lpstr>
      <vt:lpstr>Challenges and complexity </vt:lpstr>
      <vt:lpstr>Commercial Fisheries</vt:lpstr>
      <vt:lpstr>Drought</vt:lpstr>
      <vt:lpstr>PowerPoint Presentation</vt:lpstr>
      <vt:lpstr>Global Warming</vt:lpstr>
      <vt:lpstr>Food Production</vt:lpstr>
    </vt:vector>
  </TitlesOfParts>
  <Company>Westchester Secondary Charter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about it Wednesday</dc:title>
  <dc:creator>Melissa Klose</dc:creator>
  <cp:lastModifiedBy>Melissa Klose</cp:lastModifiedBy>
  <cp:revision>21</cp:revision>
  <dcterms:created xsi:type="dcterms:W3CDTF">2014-08-27T15:21:50Z</dcterms:created>
  <dcterms:modified xsi:type="dcterms:W3CDTF">2014-09-03T15:24:41Z</dcterms:modified>
</cp:coreProperties>
</file>